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0" r:id="rId5"/>
    <p:sldId id="261" r:id="rId6"/>
    <p:sldId id="274" r:id="rId7"/>
    <p:sldId id="262" r:id="rId8"/>
    <p:sldId id="263" r:id="rId9"/>
    <p:sldId id="264" r:id="rId10"/>
    <p:sldId id="273" r:id="rId11"/>
    <p:sldId id="270" r:id="rId12"/>
    <p:sldId id="268"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115F56-7649-461E-9F31-CFFF36AEA69D}">
          <p14:sldIdLst>
            <p14:sldId id="256"/>
            <p14:sldId id="257"/>
            <p14:sldId id="259"/>
            <p14:sldId id="260"/>
            <p14:sldId id="261"/>
            <p14:sldId id="274"/>
            <p14:sldId id="262"/>
            <p14:sldId id="263"/>
            <p14:sldId id="264"/>
            <p14:sldId id="273"/>
            <p14:sldId id="270"/>
            <p14:sldId id="268"/>
            <p14:sldId id="267"/>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969"/>
    <a:srgbClr val="D5F2F9"/>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4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7AA3D5-1185-407C-BFFB-B02D12B45E4F}"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1704467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AA3D5-1185-407C-BFFB-B02D12B45E4F}"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3018561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AA3D5-1185-407C-BFFB-B02D12B45E4F}"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30035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7AA3D5-1185-407C-BFFB-B02D12B45E4F}"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392338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7AA3D5-1185-407C-BFFB-B02D12B45E4F}"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536210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7AA3D5-1185-407C-BFFB-B02D12B45E4F}"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2216319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7AA3D5-1185-407C-BFFB-B02D12B45E4F}" type="datetimeFigureOut">
              <a:rPr lang="en-US" smtClean="0"/>
              <a:t>11/23/2020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2284337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7AA3D5-1185-407C-BFFB-B02D12B45E4F}" type="datetimeFigureOut">
              <a:rPr lang="en-US" smtClean="0"/>
              <a:t>11/23/2020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151850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AA3D5-1185-407C-BFFB-B02D12B45E4F}" type="datetimeFigureOut">
              <a:rPr lang="en-US" smtClean="0"/>
              <a:t>11/23/2020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2067492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7AA3D5-1185-407C-BFFB-B02D12B45E4F}"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373794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7AA3D5-1185-407C-BFFB-B02D12B45E4F}"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179648-FBBE-4496-AC10-D747DDE8DDA0}" type="slidenum">
              <a:rPr lang="en-US" smtClean="0"/>
              <a:t>‹#›</a:t>
            </a:fld>
            <a:endParaRPr lang="en-US"/>
          </a:p>
        </p:txBody>
      </p:sp>
    </p:spTree>
    <p:extLst>
      <p:ext uri="{BB962C8B-B14F-4D97-AF65-F5344CB8AC3E}">
        <p14:creationId xmlns:p14="http://schemas.microsoft.com/office/powerpoint/2010/main" val="497453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AA3D5-1185-407C-BFFB-B02D12B45E4F}" type="datetimeFigureOut">
              <a:rPr lang="en-US" smtClean="0"/>
              <a:t>11/23/2020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79648-FBBE-4496-AC10-D747DDE8DDA0}" type="slidenum">
              <a:rPr lang="en-US" smtClean="0"/>
              <a:t>‹#›</a:t>
            </a:fld>
            <a:endParaRPr lang="en-US"/>
          </a:p>
        </p:txBody>
      </p:sp>
    </p:spTree>
    <p:extLst>
      <p:ext uri="{BB962C8B-B14F-4D97-AF65-F5344CB8AC3E}">
        <p14:creationId xmlns:p14="http://schemas.microsoft.com/office/powerpoint/2010/main" val="5706852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2.jpg" /><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File:Ja-Bonsai.oga" TargetMode="External" /><Relationship Id="rId2" Type="http://schemas.openxmlformats.org/officeDocument/2006/relationships/image" Target="../media/image12.jpeg" /><Relationship Id="rId1" Type="http://schemas.openxmlformats.org/officeDocument/2006/relationships/slideLayout" Target="../slideLayouts/slideLayout2.xml" /><Relationship Id="rId6" Type="http://schemas.openxmlformats.org/officeDocument/2006/relationships/image" Target="../media/image25.jpeg" /><Relationship Id="rId5" Type="http://schemas.openxmlformats.org/officeDocument/2006/relationships/image" Target="../media/image24.jpeg" /><Relationship Id="rId4" Type="http://schemas.openxmlformats.org/officeDocument/2006/relationships/image" Target="../media/image23.png" /></Relationships>
</file>

<file path=ppt/slides/_rels/slide12.xml.rels><?xml version="1.0" encoding="UTF-8" standalone="yes"?>
<Relationships xmlns="http://schemas.openxmlformats.org/package/2006/relationships"><Relationship Id="rId3" Type="http://schemas.openxmlformats.org/officeDocument/2006/relationships/image" Target="../media/image26.jpg" /><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27.jpeg" /><Relationship Id="rId2" Type="http://schemas.openxmlformats.org/officeDocument/2006/relationships/image" Target="../media/image12.jpeg" /><Relationship Id="rId1" Type="http://schemas.openxmlformats.org/officeDocument/2006/relationships/slideLayout" Target="../slideLayouts/slideLayout2.xml" /><Relationship Id="rId5" Type="http://schemas.openxmlformats.org/officeDocument/2006/relationships/image" Target="../media/image29.jpg" /><Relationship Id="rId4" Type="http://schemas.openxmlformats.org/officeDocument/2006/relationships/image" Target="../media/image28.jpg" /></Relationships>
</file>

<file path=ppt/slides/_rels/slide14.xml.rels><?xml version="1.0" encoding="UTF-8" standalone="yes"?>
<Relationships xmlns="http://schemas.openxmlformats.org/package/2006/relationships"><Relationship Id="rId3" Type="http://schemas.openxmlformats.org/officeDocument/2006/relationships/image" Target="../media/image31.jpg" /><Relationship Id="rId2" Type="http://schemas.openxmlformats.org/officeDocument/2006/relationships/image" Target="../media/image30.jp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 Id="rId5" Type="http://schemas.openxmlformats.org/officeDocument/2006/relationships/image" Target="../media/image6.jpg" /><Relationship Id="rId4" Type="http://schemas.openxmlformats.org/officeDocument/2006/relationships/image" Target="../media/image5.jpg" /></Relationships>
</file>

<file path=ppt/slides/_rels/slide3.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image" Target="../media/image3.jpeg" /><Relationship Id="rId1" Type="http://schemas.openxmlformats.org/officeDocument/2006/relationships/slideLayout" Target="../slideLayouts/slideLayout2.xml" /><Relationship Id="rId5" Type="http://schemas.openxmlformats.org/officeDocument/2006/relationships/image" Target="../media/image10.jpg" /><Relationship Id="rId4" Type="http://schemas.openxmlformats.org/officeDocument/2006/relationships/image" Target="../media/image9.jpg" /></Relationships>
</file>

<file path=ppt/slides/_rels/slide5.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3.jpg" /><Relationship Id="rId2" Type="http://schemas.openxmlformats.org/officeDocument/2006/relationships/image" Target="../media/image12.jpeg" /><Relationship Id="rId1" Type="http://schemas.openxmlformats.org/officeDocument/2006/relationships/slideLayout" Target="../slideLayouts/slideLayout2.xml" /><Relationship Id="rId5" Type="http://schemas.openxmlformats.org/officeDocument/2006/relationships/image" Target="../media/image15.jpg" /><Relationship Id="rId4" Type="http://schemas.openxmlformats.org/officeDocument/2006/relationships/image" Target="../media/image14.jpg" /></Relationships>
</file>

<file path=ppt/slides/_rels/slide7.xml.rels><?xml version="1.0" encoding="UTF-8" standalone="yes"?>
<Relationships xmlns="http://schemas.openxmlformats.org/package/2006/relationships"><Relationship Id="rId3" Type="http://schemas.openxmlformats.org/officeDocument/2006/relationships/image" Target="../media/image16.jp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image" Target="../media/image3.jpeg" /><Relationship Id="rId1" Type="http://schemas.openxmlformats.org/officeDocument/2006/relationships/slideLayout" Target="../slideLayouts/slideLayout2.xml" /><Relationship Id="rId4" Type="http://schemas.openxmlformats.org/officeDocument/2006/relationships/image" Target="../media/image18.jpg" /></Relationships>
</file>

<file path=ppt/slides/_rels/slide9.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image" Target="../media/image3.jpeg" /><Relationship Id="rId1" Type="http://schemas.openxmlformats.org/officeDocument/2006/relationships/slideLayout" Target="../slideLayouts/slideLayout2.xml" /><Relationship Id="rId5" Type="http://schemas.openxmlformats.org/officeDocument/2006/relationships/image" Target="../media/image21.jpg" /><Relationship Id="rId4" Type="http://schemas.openxmlformats.org/officeDocument/2006/relationships/image" Target="../media/image20.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7" y="-58188"/>
            <a:ext cx="12275127" cy="691618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9585" y="1536245"/>
            <a:ext cx="669702" cy="667023"/>
          </a:xfrm>
          <a:prstGeom prst="rect">
            <a:avLst/>
          </a:prstGeom>
        </p:spPr>
      </p:pic>
    </p:spTree>
    <p:extLst>
      <p:ext uri="{BB962C8B-B14F-4D97-AF65-F5344CB8AC3E}">
        <p14:creationId xmlns:p14="http://schemas.microsoft.com/office/powerpoint/2010/main" val="1350274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2234"/>
            <a:ext cx="12191999" cy="6858000"/>
          </a:xfrm>
          <a:prstGeom prst="rect">
            <a:avLst/>
          </a:prstGeom>
        </p:spPr>
      </p:pic>
      <p:sp>
        <p:nvSpPr>
          <p:cNvPr id="2" name="Rectangle 1"/>
          <p:cNvSpPr/>
          <p:nvPr/>
        </p:nvSpPr>
        <p:spPr>
          <a:xfrm>
            <a:off x="324194" y="402653"/>
            <a:ext cx="10465725" cy="523220"/>
          </a:xfrm>
          <a:prstGeom prst="rect">
            <a:avLst/>
          </a:prstGeom>
        </p:spPr>
        <p:txBody>
          <a:bodyPr wrap="square">
            <a:spAutoFit/>
          </a:bodyPr>
          <a:lstStyle/>
          <a:p>
            <a:pPr fontAlgn="base"/>
            <a:r>
              <a:rPr lang="en-US" sz="2800" dirty="0">
                <a:solidFill>
                  <a:srgbClr val="FFC000"/>
                </a:solidFill>
                <a:latin typeface="Comic Sans MS" panose="030F0702030302020204" pitchFamily="66" charset="0"/>
              </a:rPr>
              <a:t>Israeli technology to transform Indian agriculture.</a:t>
            </a:r>
            <a:endParaRPr lang="en-US" sz="2800" b="0" i="0" dirty="0">
              <a:solidFill>
                <a:srgbClr val="FFC000"/>
              </a:solidFill>
              <a:effectLst/>
              <a:latin typeface="Comic Sans MS" panose="030F0702030302020204" pitchFamily="66" charset="0"/>
            </a:endParaRPr>
          </a:p>
        </p:txBody>
      </p:sp>
      <p:sp>
        <p:nvSpPr>
          <p:cNvPr id="3" name="Rectangle 2"/>
          <p:cNvSpPr/>
          <p:nvPr/>
        </p:nvSpPr>
        <p:spPr>
          <a:xfrm>
            <a:off x="250398" y="1048168"/>
            <a:ext cx="11014364" cy="1077218"/>
          </a:xfrm>
          <a:prstGeom prst="rect">
            <a:avLst/>
          </a:prstGeom>
        </p:spPr>
        <p:txBody>
          <a:bodyPr wrap="square">
            <a:spAutoFit/>
          </a:bodyPr>
          <a:lstStyle/>
          <a:p>
            <a:pPr fontAlgn="base"/>
            <a:r>
              <a:rPr lang="en-US" sz="2000" dirty="0">
                <a:solidFill>
                  <a:schemeClr val="accent6">
                    <a:lumMod val="40000"/>
                    <a:lumOff val="60000"/>
                  </a:schemeClr>
                </a:solidFill>
                <a:latin typeface="Comic Sans MS" panose="030F0702030302020204" pitchFamily="66" charset="0"/>
                <a:ea typeface="Microsoft Himalaya" panose="01010100010101010101" pitchFamily="2" charset="0"/>
                <a:cs typeface="Microsoft Himalaya" panose="01010100010101010101" pitchFamily="2" charset="0"/>
              </a:rPr>
              <a:t>Agriculture, the backbone of Indian economy, has been facing various challenges in recent years - lower productivity, resource crunch and erratic weather, all of these translating into lower returns</a:t>
            </a:r>
            <a:r>
              <a:rPr lang="en-US" sz="2400" dirty="0">
                <a:solidFill>
                  <a:schemeClr val="accent6">
                    <a:lumMod val="40000"/>
                    <a:lumOff val="60000"/>
                  </a:schemeClr>
                </a:solidFill>
                <a:latin typeface="Comic Sans MS" panose="030F0702030302020204" pitchFamily="66" charset="0"/>
                <a:ea typeface="Microsoft Himalaya" panose="01010100010101010101" pitchFamily="2" charset="0"/>
                <a:cs typeface="Microsoft Himalaya" panose="01010100010101010101" pitchFamily="2" charset="0"/>
              </a:rPr>
              <a:t>.</a:t>
            </a:r>
            <a:endParaRPr lang="en-US" sz="1400" b="0" i="0" dirty="0">
              <a:solidFill>
                <a:srgbClr val="92D050"/>
              </a:solidFill>
              <a:effectLst/>
              <a:latin typeface="Comic Sans MS" panose="030F0702030302020204" pitchFamily="66" charset="0"/>
            </a:endParaRPr>
          </a:p>
        </p:txBody>
      </p:sp>
      <p:sp>
        <p:nvSpPr>
          <p:cNvPr id="4" name="Rectangle 3"/>
          <p:cNvSpPr/>
          <p:nvPr/>
        </p:nvSpPr>
        <p:spPr>
          <a:xfrm>
            <a:off x="250398" y="2473365"/>
            <a:ext cx="8346559" cy="1754326"/>
          </a:xfrm>
          <a:prstGeom prst="rect">
            <a:avLst/>
          </a:prstGeom>
        </p:spPr>
        <p:txBody>
          <a:bodyPr wrap="square">
            <a:spAutoFit/>
          </a:bodyPr>
          <a:lstStyle/>
          <a:p>
            <a:r>
              <a:rPr lang="en-US" sz="2000" b="1" dirty="0">
                <a:solidFill>
                  <a:schemeClr val="accent6">
                    <a:lumMod val="40000"/>
                    <a:lumOff val="60000"/>
                  </a:schemeClr>
                </a:solidFill>
                <a:latin typeface="Montserrat"/>
              </a:rPr>
              <a:t>Israeli water management technology to help Indian farmers</a:t>
            </a:r>
            <a:endParaRPr lang="en-US" dirty="0">
              <a:solidFill>
                <a:schemeClr val="accent3">
                  <a:lumMod val="60000"/>
                  <a:lumOff val="40000"/>
                </a:schemeClr>
              </a:solidFill>
            </a:endParaRPr>
          </a:p>
          <a:p>
            <a:endParaRPr lang="en-US" dirty="0">
              <a:solidFill>
                <a:schemeClr val="accent3">
                  <a:lumMod val="60000"/>
                  <a:lumOff val="40000"/>
                </a:schemeClr>
              </a:solidFill>
              <a:latin typeface="Comic Sans MS" panose="030F0702030302020204" pitchFamily="66" charset="0"/>
            </a:endParaRPr>
          </a:p>
          <a:p>
            <a:r>
              <a:rPr lang="en-US" sz="1400" dirty="0">
                <a:solidFill>
                  <a:schemeClr val="accent6">
                    <a:lumMod val="40000"/>
                    <a:lumOff val="60000"/>
                  </a:schemeClr>
                </a:solidFill>
                <a:latin typeface="Comic Sans MS" panose="030F0702030302020204" pitchFamily="66" charset="0"/>
              </a:rPr>
              <a:t>A well established leader in water management, desalination and recycling techniques, Israel has set a template for reusing wastewater for irrigation. It treats 80 per cent of its domestic wastewater, which is recycled for agricultural use and constitutes nearly 50 per cent of the total water used for agriculture. Drip irrigation is one of the most effective forms used by farmers in many developed nations.</a:t>
            </a:r>
            <a:endParaRPr lang="en-IN" sz="1400" dirty="0">
              <a:solidFill>
                <a:schemeClr val="accent6">
                  <a:lumMod val="40000"/>
                  <a:lumOff val="60000"/>
                </a:schemeClr>
              </a:solidFill>
              <a:latin typeface="Comic Sans MS" panose="030F0702030302020204" pitchFamily="66" charset="0"/>
            </a:endParaRPr>
          </a:p>
        </p:txBody>
      </p:sp>
      <p:sp>
        <p:nvSpPr>
          <p:cNvPr id="5" name="Rectangle 4"/>
          <p:cNvSpPr/>
          <p:nvPr/>
        </p:nvSpPr>
        <p:spPr>
          <a:xfrm>
            <a:off x="256309" y="4611596"/>
            <a:ext cx="11679382" cy="1292662"/>
          </a:xfrm>
          <a:prstGeom prst="rect">
            <a:avLst/>
          </a:prstGeom>
        </p:spPr>
        <p:txBody>
          <a:bodyPr wrap="square">
            <a:spAutoFit/>
          </a:bodyPr>
          <a:lstStyle/>
          <a:p>
            <a:r>
              <a:rPr lang="en-US" sz="2000" dirty="0">
                <a:solidFill>
                  <a:schemeClr val="bg1"/>
                </a:solidFill>
                <a:latin typeface="Imprint MT Shadow" panose="04020605060303030202" pitchFamily="82" charset="0"/>
              </a:rPr>
              <a:t>The collaboration with Israeli agricultural technologies helped in bringing the most advanced innovations to the India farmers at affordable prices by adopting the concept of Technology transfers leading to "Make in India"</a:t>
            </a:r>
            <a:br>
              <a:rPr lang="en-US" dirty="0">
                <a:solidFill>
                  <a:schemeClr val="bg1"/>
                </a:solidFill>
                <a:latin typeface="Imprint MT Shadow" panose="04020605060303030202" pitchFamily="82" charset="0"/>
              </a:rPr>
            </a:br>
            <a:endParaRPr lang="en-IN" dirty="0">
              <a:solidFill>
                <a:schemeClr val="bg1"/>
              </a:solidFill>
              <a:latin typeface="Imprint MT Shadow" panose="04020605060303030202" pitchFamily="8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6957" y="2173007"/>
            <a:ext cx="3312019" cy="2206249"/>
          </a:xfrm>
          <a:prstGeom prst="rect">
            <a:avLst/>
          </a:prstGeom>
        </p:spPr>
      </p:pic>
    </p:spTree>
    <p:extLst>
      <p:ext uri="{BB962C8B-B14F-4D97-AF65-F5344CB8AC3E}">
        <p14:creationId xmlns:p14="http://schemas.microsoft.com/office/powerpoint/2010/main" val="417716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51" name="Picture 3" descr="About this sound">
            <a:hlinkClick r:id="rId3" tooltip="About this sound"/>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25" y="76200"/>
            <a:ext cx="104775" cy="104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9383" y="451842"/>
            <a:ext cx="8944494" cy="1569660"/>
          </a:xfrm>
          <a:prstGeom prst="rect">
            <a:avLst/>
          </a:prstGeom>
        </p:spPr>
        <p:txBody>
          <a:bodyPr wrap="square">
            <a:spAutoFit/>
          </a:bodyPr>
          <a:lstStyle/>
          <a:p>
            <a:r>
              <a:rPr lang="en-US" altLang="en-US" sz="3200" b="1" dirty="0">
                <a:solidFill>
                  <a:schemeClr val="accent1">
                    <a:lumMod val="20000"/>
                    <a:lumOff val="80000"/>
                  </a:schemeClr>
                </a:solidFill>
                <a:latin typeface="Algerian" panose="04020705040A02060702" pitchFamily="82" charset="0"/>
              </a:rPr>
              <a:t>Bonsai</a:t>
            </a:r>
            <a:r>
              <a:rPr lang="en-US" altLang="en-US" sz="3200" dirty="0">
                <a:solidFill>
                  <a:schemeClr val="accent1">
                    <a:lumMod val="20000"/>
                    <a:lumOff val="80000"/>
                  </a:schemeClr>
                </a:solidFill>
                <a:latin typeface="Algerian" panose="04020705040A02060702" pitchFamily="82" charset="0"/>
                <a:cs typeface="Arial" panose="020B0604020202020204" pitchFamily="34" charset="0"/>
              </a:rPr>
              <a:t> (</a:t>
            </a:r>
            <a:r>
              <a:rPr lang="en-US" altLang="ja-JP" sz="3200" dirty="0">
                <a:solidFill>
                  <a:schemeClr val="accent1">
                    <a:lumMod val="20000"/>
                    <a:lumOff val="80000"/>
                  </a:schemeClr>
                </a:solidFill>
                <a:latin typeface="Algerian" panose="04020705040A02060702" pitchFamily="82" charset="0"/>
                <a:cs typeface="Arial" panose="020B0604020202020204" pitchFamily="34" charset="0"/>
              </a:rPr>
              <a:t>"tray planting")</a:t>
            </a:r>
            <a:r>
              <a:rPr lang="en-US" altLang="ja-JP" sz="2400" baseline="30000" dirty="0">
                <a:solidFill>
                  <a:schemeClr val="accent1">
                    <a:lumMod val="20000"/>
                    <a:lumOff val="80000"/>
                  </a:schemeClr>
                </a:solidFill>
                <a:latin typeface="Algerian" panose="04020705040A02060702" pitchFamily="82" charset="0"/>
                <a:cs typeface="Arial" panose="020B0604020202020204" pitchFamily="34" charset="0"/>
              </a:rPr>
              <a:t> </a:t>
            </a:r>
            <a:r>
              <a:rPr lang="en-US" altLang="ja-JP" sz="3200" dirty="0">
                <a:solidFill>
                  <a:schemeClr val="accent1">
                    <a:lumMod val="20000"/>
                    <a:lumOff val="80000"/>
                  </a:schemeClr>
                </a:solidFill>
                <a:latin typeface="Algerian" panose="04020705040A02060702" pitchFamily="82" charset="0"/>
                <a:cs typeface="Arial" panose="020B0604020202020204" pitchFamily="34" charset="0"/>
              </a:rPr>
              <a:t>is a Japanese art form using trees grown in containers</a:t>
            </a:r>
            <a:endParaRPr lang="en-IN" sz="3200" dirty="0">
              <a:solidFill>
                <a:schemeClr val="accent1">
                  <a:lumMod val="20000"/>
                  <a:lumOff val="80000"/>
                </a:schemeClr>
              </a:solidFill>
              <a:latin typeface="Algerian" panose="04020705040A02060702" pitchFamily="82" charset="0"/>
            </a:endParaRPr>
          </a:p>
        </p:txBody>
      </p:sp>
      <p:sp>
        <p:nvSpPr>
          <p:cNvPr id="8" name="Rectangle 7"/>
          <p:cNvSpPr/>
          <p:nvPr/>
        </p:nvSpPr>
        <p:spPr>
          <a:xfrm>
            <a:off x="2922912" y="2547851"/>
            <a:ext cx="6270964" cy="1815882"/>
          </a:xfrm>
          <a:prstGeom prst="rect">
            <a:avLst/>
          </a:prstGeom>
        </p:spPr>
        <p:txBody>
          <a:bodyPr wrap="square">
            <a:spAutoFit/>
          </a:bodyPr>
          <a:lstStyle/>
          <a:p>
            <a:r>
              <a:rPr lang="en-US" sz="2800" dirty="0">
                <a:solidFill>
                  <a:schemeClr val="accent6">
                    <a:lumMod val="20000"/>
                    <a:lumOff val="80000"/>
                  </a:schemeClr>
                </a:solidFill>
                <a:latin typeface="Adobe Caslon Pro" panose="0205050205050A020403" pitchFamily="18" charset="0"/>
              </a:rPr>
              <a:t>In the most restrictive sense, "bonsai" refers to miniaturized, container-grown trees adhering to Japanese tradition and principles.</a:t>
            </a:r>
            <a:endParaRPr lang="en-IN" sz="2800" dirty="0">
              <a:solidFill>
                <a:schemeClr val="accent6">
                  <a:lumMod val="20000"/>
                  <a:lumOff val="80000"/>
                </a:schemeClr>
              </a:solidFill>
              <a:latin typeface="Adobe Caslon Pro" panose="0205050205050A020403" pitchFamily="18" charset="0"/>
            </a:endParaRPr>
          </a:p>
        </p:txBody>
      </p:sp>
      <p:sp>
        <p:nvSpPr>
          <p:cNvPr id="9" name="Rectangle 8"/>
          <p:cNvSpPr/>
          <p:nvPr/>
        </p:nvSpPr>
        <p:spPr>
          <a:xfrm>
            <a:off x="3000896" y="5015297"/>
            <a:ext cx="6799810" cy="1477328"/>
          </a:xfrm>
          <a:prstGeom prst="rect">
            <a:avLst/>
          </a:prstGeom>
        </p:spPr>
        <p:txBody>
          <a:bodyPr wrap="square">
            <a:spAutoFit/>
          </a:bodyPr>
          <a:lstStyle/>
          <a:p>
            <a:r>
              <a:rPr lang="en-US" dirty="0">
                <a:solidFill>
                  <a:schemeClr val="accent6">
                    <a:lumMod val="20000"/>
                    <a:lumOff val="80000"/>
                  </a:schemeClr>
                </a:solidFill>
                <a:latin typeface="Adobe Caslon Pro Bold" panose="0205070206050A020403" pitchFamily="18" charset="0"/>
              </a:rPr>
              <a:t>Bonsai does not require genetically dwarfed trees, but rather depends on growing small trees from regular stock and seeds. Bonsai uses cultivation techniques like pruning, root reduction, potting, defoliation, and grafting to produce small trees that mimic the shape and style of mature, full-size trees.</a:t>
            </a:r>
            <a:endParaRPr lang="en-IN" dirty="0">
              <a:solidFill>
                <a:schemeClr val="accent6">
                  <a:lumMod val="20000"/>
                  <a:lumOff val="80000"/>
                </a:schemeClr>
              </a:solidFill>
              <a:latin typeface="Adobe Caslon Pro Bold" panose="0205070206050A020403" pitchFamily="18" charset="0"/>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6509" y="1139"/>
            <a:ext cx="2715491" cy="407323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636188"/>
            <a:ext cx="2818284" cy="4221812"/>
          </a:xfrm>
          <a:prstGeom prst="rect">
            <a:avLst/>
          </a:prstGeom>
        </p:spPr>
      </p:pic>
    </p:spTree>
    <p:extLst>
      <p:ext uri="{BB962C8B-B14F-4D97-AF65-F5344CB8AC3E}">
        <p14:creationId xmlns:p14="http://schemas.microsoft.com/office/powerpoint/2010/main" val="3511992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r>
              <a:rPr lang="en-US" sz="3200" b="1" cap="all" dirty="0">
                <a:solidFill>
                  <a:schemeClr val="accent6"/>
                </a:solidFill>
                <a:latin typeface="Baskerville Old Face" panose="02020602080505020303" pitchFamily="18" charset="0"/>
                <a:ea typeface="Adobe Fangsong Std R" panose="02020400000000000000" pitchFamily="18" charset="-128"/>
              </a:rPr>
              <a:t>IMPORTANCE OF AGRICULTURAL TECHNOLOGY</a:t>
            </a:r>
            <a:endParaRPr lang="en-US" sz="3200" b="1" dirty="0">
              <a:solidFill>
                <a:schemeClr val="accent6"/>
              </a:solidFill>
              <a:latin typeface="Adobe Fangsong Std R" panose="02020400000000000000" pitchFamily="18" charset="-128"/>
              <a:ea typeface="Adobe Fangsong Std R" panose="02020400000000000000" pitchFamily="18" charset="-128"/>
            </a:endParaRPr>
          </a:p>
        </p:txBody>
      </p:sp>
      <p:sp>
        <p:nvSpPr>
          <p:cNvPr id="3" name="Rectangle 2"/>
          <p:cNvSpPr/>
          <p:nvPr/>
        </p:nvSpPr>
        <p:spPr>
          <a:xfrm>
            <a:off x="105103" y="1870841"/>
            <a:ext cx="7882759" cy="2677656"/>
          </a:xfrm>
          <a:prstGeom prst="rect">
            <a:avLst/>
          </a:prstGeom>
        </p:spPr>
        <p:txBody>
          <a:bodyPr wrap="square">
            <a:spAutoFit/>
          </a:bodyPr>
          <a:lstStyle/>
          <a:p>
            <a:r>
              <a:rPr lang="en-US" sz="2800" dirty="0">
                <a:solidFill>
                  <a:srgbClr val="FFFF00"/>
                </a:solidFill>
                <a:latin typeface="Baskerville Old Face" panose="02020602080505020303" pitchFamily="18" charset="0"/>
              </a:rPr>
              <a:t>Higher crop productivity</a:t>
            </a:r>
          </a:p>
          <a:p>
            <a:pPr>
              <a:buFont typeface="Arial" panose="020B0604020202020204" pitchFamily="34" charset="0"/>
              <a:buChar char="•"/>
            </a:pPr>
            <a:r>
              <a:rPr lang="en-US" sz="2800" dirty="0">
                <a:solidFill>
                  <a:srgbClr val="FFFF00"/>
                </a:solidFill>
                <a:latin typeface="Baskerville Old Face" panose="02020602080505020303" pitchFamily="18" charset="0"/>
              </a:rPr>
              <a:t>Decreased  use of water, fertilizer, and pesticides, which in turn keeps food prices down</a:t>
            </a:r>
          </a:p>
          <a:p>
            <a:pPr>
              <a:buFont typeface="Arial" panose="020B0604020202020204" pitchFamily="34" charset="0"/>
              <a:buChar char="•"/>
            </a:pPr>
            <a:r>
              <a:rPr lang="en-US" sz="2800" dirty="0">
                <a:solidFill>
                  <a:srgbClr val="FFFF00"/>
                </a:solidFill>
                <a:latin typeface="Baskerville Old Face" panose="02020602080505020303" pitchFamily="18" charset="0"/>
              </a:rPr>
              <a:t>Reduced impact on natural ecosystems</a:t>
            </a:r>
          </a:p>
          <a:p>
            <a:pPr>
              <a:buFont typeface="Arial" panose="020B0604020202020204" pitchFamily="34" charset="0"/>
              <a:buChar char="•"/>
            </a:pPr>
            <a:r>
              <a:rPr lang="en-US" sz="2800" dirty="0">
                <a:solidFill>
                  <a:srgbClr val="FFFF00"/>
                </a:solidFill>
                <a:latin typeface="Baskerville Old Face" panose="02020602080505020303" pitchFamily="18" charset="0"/>
              </a:rPr>
              <a:t>Less runoff of chemicals into rivers and groundwater</a:t>
            </a:r>
          </a:p>
          <a:p>
            <a:pPr>
              <a:buFont typeface="Arial" panose="020B0604020202020204" pitchFamily="34" charset="0"/>
              <a:buChar char="•"/>
            </a:pPr>
            <a:r>
              <a:rPr lang="en-US" sz="2800" dirty="0">
                <a:solidFill>
                  <a:srgbClr val="FFFF00"/>
                </a:solidFill>
                <a:latin typeface="Baskerville Old Face" panose="02020602080505020303" pitchFamily="18" charset="0"/>
              </a:rPr>
              <a:t>Increased worker safety</a:t>
            </a:r>
            <a:endParaRPr lang="en-US" sz="2800" b="0" i="0" dirty="0">
              <a:solidFill>
                <a:srgbClr val="FFFF00"/>
              </a:solidFill>
              <a:effectLst/>
              <a:latin typeface="Baskerville Old Face" panose="02020602080505020303"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3147" y="4260982"/>
            <a:ext cx="4895281" cy="2501180"/>
          </a:xfrm>
          <a:prstGeom prst="rect">
            <a:avLst/>
          </a:prstGeom>
        </p:spPr>
      </p:pic>
    </p:spTree>
    <p:extLst>
      <p:ext uri="{BB962C8B-B14F-4D97-AF65-F5344CB8AC3E}">
        <p14:creationId xmlns:p14="http://schemas.microsoft.com/office/powerpoint/2010/main" val="356427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Rectangle 2"/>
          <p:cNvSpPr/>
          <p:nvPr/>
        </p:nvSpPr>
        <p:spPr>
          <a:xfrm>
            <a:off x="0" y="3429000"/>
            <a:ext cx="12192000" cy="2677656"/>
          </a:xfrm>
          <a:prstGeom prst="rect">
            <a:avLst/>
          </a:prstGeom>
        </p:spPr>
        <p:txBody>
          <a:bodyPr wrap="square">
            <a:spAutoFit/>
          </a:bodyPr>
          <a:lstStyle/>
          <a:p>
            <a:pPr algn="just"/>
            <a:r>
              <a:rPr lang="en-US" sz="2400" dirty="0">
                <a:solidFill>
                  <a:schemeClr val="accent6">
                    <a:lumMod val="60000"/>
                    <a:lumOff val="40000"/>
                  </a:schemeClr>
                </a:solidFill>
                <a:latin typeface="Comic Sans MS" panose="030F0702030302020204" pitchFamily="66" charset="0"/>
              </a:rPr>
              <a:t>In addition, robotic technologies enable more reliable monitoring and management of natural resources, such as air and water quality. It also gives producers greater control over plant and animal production, processing, distribution, and storage, which results in:</a:t>
            </a:r>
          </a:p>
          <a:p>
            <a:pPr>
              <a:buFont typeface="Arial" panose="020B0604020202020204" pitchFamily="34" charset="0"/>
              <a:buChar char="•"/>
            </a:pPr>
            <a:endParaRPr lang="en-US" sz="2400" dirty="0">
              <a:solidFill>
                <a:schemeClr val="accent6">
                  <a:lumMod val="60000"/>
                  <a:lumOff val="40000"/>
                </a:schemeClr>
              </a:solidFill>
              <a:latin typeface="Comic Sans MS" panose="030F0702030302020204" pitchFamily="66" charset="0"/>
            </a:endParaRPr>
          </a:p>
          <a:p>
            <a:pPr>
              <a:buFont typeface="Arial" panose="020B0604020202020204" pitchFamily="34" charset="0"/>
              <a:buChar char="•"/>
            </a:pPr>
            <a:r>
              <a:rPr lang="en-US" sz="2400" dirty="0">
                <a:solidFill>
                  <a:schemeClr val="accent3">
                    <a:lumMod val="60000"/>
                    <a:lumOff val="40000"/>
                  </a:schemeClr>
                </a:solidFill>
                <a:latin typeface="Comic Sans MS" panose="030F0702030302020204" pitchFamily="66" charset="0"/>
              </a:rPr>
              <a:t>Greater efficiencies and lower prices</a:t>
            </a:r>
          </a:p>
          <a:p>
            <a:pPr>
              <a:buFont typeface="Arial" panose="020B0604020202020204" pitchFamily="34" charset="0"/>
              <a:buChar char="•"/>
            </a:pPr>
            <a:r>
              <a:rPr lang="en-US" sz="2400" dirty="0">
                <a:solidFill>
                  <a:schemeClr val="accent3">
                    <a:lumMod val="60000"/>
                    <a:lumOff val="40000"/>
                  </a:schemeClr>
                </a:solidFill>
                <a:latin typeface="Comic Sans MS" panose="030F0702030302020204" pitchFamily="66" charset="0"/>
              </a:rPr>
              <a:t>Safer growing conditions and safer foods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1003" y="341700"/>
            <a:ext cx="3579250" cy="238584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413" y="321791"/>
            <a:ext cx="3611519" cy="240575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7467" y="651785"/>
            <a:ext cx="2650631" cy="1765676"/>
          </a:xfrm>
          <a:prstGeom prst="rect">
            <a:avLst/>
          </a:prstGeom>
        </p:spPr>
      </p:pic>
    </p:spTree>
    <p:extLst>
      <p:ext uri="{BB962C8B-B14F-4D97-AF65-F5344CB8AC3E}">
        <p14:creationId xmlns:p14="http://schemas.microsoft.com/office/powerpoint/2010/main" val="1933668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626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799" y="1645919"/>
            <a:ext cx="6262313" cy="3599411"/>
          </a:xfrm>
          <a:prstGeom prst="rect">
            <a:avLst/>
          </a:prstGeom>
        </p:spPr>
      </p:pic>
      <p:sp>
        <p:nvSpPr>
          <p:cNvPr id="5" name="Rectangle 4"/>
          <p:cNvSpPr/>
          <p:nvPr/>
        </p:nvSpPr>
        <p:spPr>
          <a:xfrm>
            <a:off x="4372995" y="2044005"/>
            <a:ext cx="3630738"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THANK YOU</a:t>
            </a:r>
          </a:p>
        </p:txBody>
      </p:sp>
    </p:spTree>
    <p:extLst>
      <p:ext uri="{BB962C8B-B14F-4D97-AF65-F5344CB8AC3E}">
        <p14:creationId xmlns:p14="http://schemas.microsoft.com/office/powerpoint/2010/main" val="1752684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45242" y="937033"/>
            <a:ext cx="3783724" cy="2450733"/>
          </a:xfrm>
        </p:spPr>
      </p:pic>
      <p:sp>
        <p:nvSpPr>
          <p:cNvPr id="6" name="Title 1"/>
          <p:cNvSpPr>
            <a:spLocks noGrp="1"/>
          </p:cNvSpPr>
          <p:nvPr>
            <p:ph type="title"/>
          </p:nvPr>
        </p:nvSpPr>
        <p:spPr>
          <a:xfrm>
            <a:off x="1387365" y="0"/>
            <a:ext cx="10174013" cy="1051034"/>
          </a:xfrm>
        </p:spPr>
        <p:txBody>
          <a:bodyPr>
            <a:normAutofit/>
          </a:bodyPr>
          <a:lstStyle/>
          <a:p>
            <a:r>
              <a:rPr lang="en-US" sz="2800" dirty="0">
                <a:solidFill>
                  <a:srgbClr val="FFC000"/>
                </a:solidFill>
                <a:latin typeface="Algerian" panose="04020705040A02060702" pitchFamily="82" charset="0"/>
              </a:rPr>
              <a:t>AGRICULTURE TECHNOLOGY OR AGROTECHNOLOGY</a:t>
            </a:r>
          </a:p>
        </p:txBody>
      </p:sp>
      <p:sp>
        <p:nvSpPr>
          <p:cNvPr id="7" name="Rectangle 6"/>
          <p:cNvSpPr/>
          <p:nvPr/>
        </p:nvSpPr>
        <p:spPr>
          <a:xfrm>
            <a:off x="0" y="3385808"/>
            <a:ext cx="12118428" cy="2554545"/>
          </a:xfrm>
          <a:prstGeom prst="rect">
            <a:avLst/>
          </a:prstGeom>
        </p:spPr>
        <p:txBody>
          <a:bodyPr wrap="square">
            <a:spAutoFit/>
          </a:bodyPr>
          <a:lstStyle/>
          <a:p>
            <a:r>
              <a:rPr lang="en-US" b="0" i="0" dirty="0">
                <a:solidFill>
                  <a:schemeClr val="accent3">
                    <a:lumMod val="20000"/>
                    <a:lumOff val="80000"/>
                  </a:schemeClr>
                </a:solidFill>
                <a:effectLst/>
                <a:latin typeface="Centaur" panose="02030504050205020304" pitchFamily="18" charset="0"/>
              </a:rPr>
              <a:t> </a:t>
            </a:r>
            <a:r>
              <a:rPr lang="en-US" sz="3200" dirty="0">
                <a:solidFill>
                  <a:schemeClr val="accent4">
                    <a:lumMod val="20000"/>
                    <a:lumOff val="80000"/>
                  </a:schemeClr>
                </a:solidFill>
                <a:latin typeface="Centaur" panose="02030504050205020304" pitchFamily="18" charset="0"/>
                <a:ea typeface="Cambria Math" panose="02040503050406030204" pitchFamily="18" charset="0"/>
              </a:rPr>
              <a:t>I</a:t>
            </a:r>
            <a:r>
              <a:rPr lang="en-US" sz="3200" b="0" i="0" dirty="0">
                <a:solidFill>
                  <a:schemeClr val="accent4">
                    <a:lumMod val="20000"/>
                    <a:lumOff val="80000"/>
                  </a:schemeClr>
                </a:solidFill>
                <a:effectLst/>
                <a:latin typeface="Centaur" panose="02030504050205020304" pitchFamily="18" charset="0"/>
                <a:ea typeface="Cambria Math" panose="02040503050406030204" pitchFamily="18" charset="0"/>
              </a:rPr>
              <a:t>s the use of </a:t>
            </a:r>
            <a:r>
              <a:rPr lang="en-US" sz="3200" b="0" i="0" u="none" strike="noStrike" dirty="0">
                <a:solidFill>
                  <a:schemeClr val="accent4">
                    <a:lumMod val="20000"/>
                    <a:lumOff val="80000"/>
                  </a:schemeClr>
                </a:solidFill>
                <a:effectLst/>
                <a:latin typeface="Centaur" panose="02030504050205020304" pitchFamily="18" charset="0"/>
                <a:ea typeface="Cambria Math" panose="02040503050406030204" pitchFamily="18" charset="0"/>
              </a:rPr>
              <a:t>technology</a:t>
            </a:r>
            <a:r>
              <a:rPr lang="en-US" sz="3200" b="0" i="0" dirty="0">
                <a:solidFill>
                  <a:schemeClr val="accent4">
                    <a:lumMod val="20000"/>
                    <a:lumOff val="80000"/>
                  </a:schemeClr>
                </a:solidFill>
                <a:effectLst/>
                <a:latin typeface="Centaur" panose="02030504050205020304" pitchFamily="18" charset="0"/>
                <a:ea typeface="Cambria Math" panose="02040503050406030204" pitchFamily="18" charset="0"/>
              </a:rPr>
              <a:t> in </a:t>
            </a:r>
            <a:r>
              <a:rPr lang="en-US" sz="3200" b="0" i="0" u="none" strike="noStrike" dirty="0">
                <a:solidFill>
                  <a:schemeClr val="accent4">
                    <a:lumMod val="20000"/>
                    <a:lumOff val="80000"/>
                  </a:schemeClr>
                </a:solidFill>
                <a:effectLst/>
                <a:latin typeface="Centaur" panose="02030504050205020304" pitchFamily="18" charset="0"/>
                <a:ea typeface="Cambria Math" panose="02040503050406030204" pitchFamily="18" charset="0"/>
              </a:rPr>
              <a:t>agriculture </a:t>
            </a:r>
            <a:r>
              <a:rPr lang="en-US" sz="3200" b="0" i="0" dirty="0">
                <a:solidFill>
                  <a:schemeClr val="accent4">
                    <a:lumMod val="20000"/>
                    <a:lumOff val="80000"/>
                  </a:schemeClr>
                </a:solidFill>
                <a:effectLst/>
                <a:latin typeface="Centaur" panose="02030504050205020304" pitchFamily="18" charset="0"/>
                <a:ea typeface="Cambria Math" panose="02040503050406030204" pitchFamily="18" charset="0"/>
              </a:rPr>
              <a:t>, </a:t>
            </a:r>
            <a:r>
              <a:rPr lang="en-US" sz="3200" b="0" i="0" u="none" strike="noStrike" dirty="0">
                <a:solidFill>
                  <a:schemeClr val="accent4">
                    <a:lumMod val="20000"/>
                    <a:lumOff val="80000"/>
                  </a:schemeClr>
                </a:solidFill>
                <a:effectLst/>
                <a:latin typeface="Centaur" panose="02030504050205020304" pitchFamily="18" charset="0"/>
                <a:ea typeface="Cambria Math" panose="02040503050406030204" pitchFamily="18" charset="0"/>
              </a:rPr>
              <a:t>horticulture</a:t>
            </a:r>
            <a:r>
              <a:rPr lang="en-US" sz="3200" b="0" i="0" dirty="0">
                <a:solidFill>
                  <a:schemeClr val="accent4">
                    <a:lumMod val="20000"/>
                    <a:lumOff val="80000"/>
                  </a:schemeClr>
                </a:solidFill>
                <a:effectLst/>
                <a:latin typeface="Centaur" panose="02030504050205020304" pitchFamily="18" charset="0"/>
                <a:ea typeface="Cambria Math" panose="02040503050406030204" pitchFamily="18" charset="0"/>
              </a:rPr>
              <a:t>, and </a:t>
            </a:r>
            <a:r>
              <a:rPr lang="en-US" sz="3200" b="0" i="0" u="none" strike="noStrike" dirty="0">
                <a:solidFill>
                  <a:schemeClr val="accent4">
                    <a:lumMod val="20000"/>
                    <a:lumOff val="80000"/>
                  </a:schemeClr>
                </a:solidFill>
                <a:effectLst/>
                <a:latin typeface="Centaur" panose="02030504050205020304" pitchFamily="18" charset="0"/>
                <a:ea typeface="Cambria Math" panose="02040503050406030204" pitchFamily="18" charset="0"/>
              </a:rPr>
              <a:t>aquaculture</a:t>
            </a:r>
            <a:r>
              <a:rPr lang="en-US" sz="3200" baseline="30000" dirty="0">
                <a:solidFill>
                  <a:schemeClr val="accent4">
                    <a:lumMod val="20000"/>
                    <a:lumOff val="80000"/>
                  </a:schemeClr>
                </a:solidFill>
                <a:latin typeface="Centaur" panose="02030504050205020304" pitchFamily="18" charset="0"/>
                <a:ea typeface="Cambria Math" panose="02040503050406030204" pitchFamily="18" charset="0"/>
              </a:rPr>
              <a:t> </a:t>
            </a:r>
            <a:r>
              <a:rPr lang="en-US" sz="3200" b="0" i="0" dirty="0">
                <a:solidFill>
                  <a:schemeClr val="accent4">
                    <a:lumMod val="20000"/>
                    <a:lumOff val="80000"/>
                  </a:schemeClr>
                </a:solidFill>
                <a:effectLst/>
                <a:latin typeface="Centaur" panose="02030504050205020304" pitchFamily="18" charset="0"/>
                <a:ea typeface="Cambria Math" panose="02040503050406030204" pitchFamily="18" charset="0"/>
              </a:rPr>
              <a:t>with the aim of improving yield, efficiency, and profitability. Agricultural technology can be products, services or applications derived from agriculture that improve various input/output processes.</a:t>
            </a:r>
            <a:r>
              <a:rPr lang="en-US" sz="3200" dirty="0">
                <a:solidFill>
                  <a:schemeClr val="accent4">
                    <a:lumMod val="20000"/>
                    <a:lumOff val="80000"/>
                  </a:schemeClr>
                </a:solidFill>
                <a:latin typeface="Centaur" panose="02030504050205020304" pitchFamily="18" charset="0"/>
              </a:rPr>
              <a:t> A major turning point for agricultural technology is the Industrial Revolution</a:t>
            </a:r>
            <a:endParaRPr lang="en-US" sz="3200" dirty="0">
              <a:solidFill>
                <a:schemeClr val="accent4">
                  <a:lumMod val="20000"/>
                  <a:lumOff val="80000"/>
                </a:schemeClr>
              </a:solidFill>
              <a:latin typeface="Centaur" panose="02030504050205020304" pitchFamily="18" charset="0"/>
              <a:ea typeface="Cambria Math" panose="02040503050406030204" pitchFamily="18" charset="0"/>
            </a:endParaRPr>
          </a:p>
        </p:txBody>
      </p:sp>
      <p:sp>
        <p:nvSpPr>
          <p:cNvPr id="8" name="Rectangle 7"/>
          <p:cNvSpPr/>
          <p:nvPr/>
        </p:nvSpPr>
        <p:spPr>
          <a:xfrm>
            <a:off x="0" y="5843405"/>
            <a:ext cx="10457793" cy="369332"/>
          </a:xfrm>
          <a:prstGeom prst="rect">
            <a:avLst/>
          </a:prstGeom>
        </p:spPr>
        <p:txBody>
          <a:bodyPr wrap="square">
            <a:spAutoFit/>
          </a:bodyPr>
          <a:lstStyle/>
          <a:p>
            <a:r>
              <a:rPr lang="en-US" b="0" i="0" dirty="0">
                <a:solidFill>
                  <a:schemeClr val="bg1">
                    <a:lumMod val="85000"/>
                  </a:schemeClr>
                </a:solidFill>
                <a:effectLst/>
                <a:latin typeface="Adobe Caslon Pro Bold" panose="0205070206050A020403" pitchFamily="18" charset="0"/>
              </a:rPr>
              <a:t>.</a:t>
            </a:r>
            <a:endParaRPr lang="en-US" dirty="0">
              <a:solidFill>
                <a:schemeClr val="bg1">
                  <a:lumMod val="85000"/>
                </a:schemeClr>
              </a:solidFill>
              <a:latin typeface="Adobe Caslon Pro Bold" panose="0205070206050A020403"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194" y="937033"/>
            <a:ext cx="3662854" cy="243995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5331" y="937032"/>
            <a:ext cx="3577241" cy="2439953"/>
          </a:xfrm>
          <a:prstGeom prst="rect">
            <a:avLst/>
          </a:prstGeom>
        </p:spPr>
      </p:pic>
    </p:spTree>
    <p:extLst>
      <p:ext uri="{BB962C8B-B14F-4D97-AF65-F5344CB8AC3E}">
        <p14:creationId xmlns:p14="http://schemas.microsoft.com/office/powerpoint/2010/main" val="3389432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Rectangle 2"/>
          <p:cNvSpPr/>
          <p:nvPr/>
        </p:nvSpPr>
        <p:spPr>
          <a:xfrm>
            <a:off x="73573" y="2554014"/>
            <a:ext cx="11698013" cy="3293209"/>
          </a:xfrm>
          <a:prstGeom prst="rect">
            <a:avLst/>
          </a:prstGeom>
        </p:spPr>
        <p:txBody>
          <a:bodyPr wrap="square">
            <a:spAutoFit/>
          </a:bodyPr>
          <a:lstStyle/>
          <a:p>
            <a:endParaRPr lang="en-US" sz="4800" b="1" i="0" dirty="0">
              <a:solidFill>
                <a:schemeClr val="accent2">
                  <a:lumMod val="50000"/>
                </a:schemeClr>
              </a:solidFill>
              <a:effectLst/>
              <a:latin typeface="Algerian" panose="04020705040A02060702" pitchFamily="82" charset="0"/>
            </a:endParaRPr>
          </a:p>
          <a:p>
            <a:r>
              <a:rPr lang="en-US" sz="2000" b="0" i="0" dirty="0">
                <a:solidFill>
                  <a:schemeClr val="accent2">
                    <a:lumMod val="40000"/>
                    <a:lumOff val="60000"/>
                  </a:schemeClr>
                </a:solidFill>
                <a:effectLst/>
                <a:latin typeface="Book Antiqua" panose="02040602050305030304" pitchFamily="18" charset="0"/>
              </a:rPr>
              <a:t>There is a Nigeria's digital agriculture platform which focused on connecting farm sponsors with real farmers in order to increase food production while promoting youth participation in agriculture.</a:t>
            </a:r>
          </a:p>
          <a:p>
            <a:r>
              <a:rPr lang="en-US" sz="2000" b="0" i="0" dirty="0">
                <a:solidFill>
                  <a:schemeClr val="accent2">
                    <a:lumMod val="40000"/>
                    <a:lumOff val="60000"/>
                  </a:schemeClr>
                </a:solidFill>
                <a:effectLst/>
                <a:latin typeface="Book Antiqua" panose="02040602050305030304" pitchFamily="18" charset="0"/>
              </a:rPr>
              <a:t>This agricultural technology startup is currently disrupting the agriculture ecosystem in the country by connecting small-scale farmers with investors using their platform App which is available on Google and Apple app stores.</a:t>
            </a:r>
          </a:p>
          <a:p>
            <a:r>
              <a:rPr lang="en-US" sz="2000" b="0" i="0" dirty="0">
                <a:solidFill>
                  <a:schemeClr val="accent2">
                    <a:lumMod val="40000"/>
                    <a:lumOff val="60000"/>
                  </a:schemeClr>
                </a:solidFill>
                <a:effectLst/>
                <a:latin typeface="Book Antiqua" panose="02040602050305030304" pitchFamily="18" charset="0"/>
              </a:rPr>
              <a:t>Farmers and sponsors all receive a percentage of the profits on harvest. The platform also makes provision for insurance cover for all existing farm projects, so that in the event of unforeseen circumstances, the sponsors’ capital can be refunded.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6632" y="1135798"/>
            <a:ext cx="3155623" cy="2102068"/>
          </a:xfrm>
          <a:prstGeom prst="rect">
            <a:avLst/>
          </a:prstGeom>
        </p:spPr>
      </p:pic>
      <p:sp>
        <p:nvSpPr>
          <p:cNvPr id="8" name="Rectangle 7"/>
          <p:cNvSpPr/>
          <p:nvPr/>
        </p:nvSpPr>
        <p:spPr>
          <a:xfrm>
            <a:off x="246992" y="0"/>
            <a:ext cx="11698016" cy="830997"/>
          </a:xfrm>
          <a:prstGeom prst="rect">
            <a:avLst/>
          </a:prstGeom>
        </p:spPr>
        <p:txBody>
          <a:bodyPr wrap="square">
            <a:spAutoFit/>
          </a:bodyPr>
          <a:lstStyle/>
          <a:p>
            <a:r>
              <a:rPr lang="en-US" sz="4800" b="1" dirty="0">
                <a:solidFill>
                  <a:schemeClr val="accent1"/>
                </a:solidFill>
                <a:effectLst>
                  <a:outerShdw blurRad="38100" dist="38100" dir="2700000" algn="tl">
                    <a:srgbClr val="000000">
                      <a:alpha val="43137"/>
                    </a:srgbClr>
                  </a:outerShdw>
                </a:effectLst>
                <a:latin typeface="Algerian" panose="04020705040A02060702" pitchFamily="82" charset="0"/>
              </a:rPr>
              <a:t>Mobile application for agriculture</a:t>
            </a:r>
          </a:p>
        </p:txBody>
      </p:sp>
    </p:spTree>
    <p:extLst>
      <p:ext uri="{BB962C8B-B14F-4D97-AF65-F5344CB8AC3E}">
        <p14:creationId xmlns:p14="http://schemas.microsoft.com/office/powerpoint/2010/main" val="1592618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Content Placeholder 1"/>
          <p:cNvSpPr>
            <a:spLocks noGrp="1"/>
          </p:cNvSpPr>
          <p:nvPr>
            <p:ph idx="1"/>
          </p:nvPr>
        </p:nvSpPr>
        <p:spPr>
          <a:xfrm>
            <a:off x="0" y="3368472"/>
            <a:ext cx="11992304" cy="3000797"/>
          </a:xfrm>
        </p:spPr>
        <p:txBody>
          <a:bodyPr>
            <a:noAutofit/>
          </a:bodyPr>
          <a:lstStyle/>
          <a:p>
            <a:r>
              <a:rPr lang="en-US" sz="2000" dirty="0">
                <a:solidFill>
                  <a:schemeClr val="accent3">
                    <a:lumMod val="40000"/>
                    <a:lumOff val="60000"/>
                  </a:schemeClr>
                </a:solidFill>
                <a:latin typeface="Bell MT" panose="02020503060305020303" pitchFamily="18" charset="0"/>
                <a:cs typeface="Adobe Arabic" panose="02040503050201020203" pitchFamily="18" charset="-78"/>
              </a:rPr>
              <a:t>Drones can be used on Crop field for scanning with compact multispectral imaging sensors, GPS map creation through onboard cameras, heavy payload transportation, and livestock monitoring with thermal-imaging camera-equipped drones.</a:t>
            </a:r>
          </a:p>
          <a:p>
            <a:r>
              <a:rPr lang="en-US" sz="2000" dirty="0">
                <a:solidFill>
                  <a:schemeClr val="accent3">
                    <a:lumMod val="40000"/>
                    <a:lumOff val="60000"/>
                  </a:schemeClr>
                </a:solidFill>
                <a:latin typeface="Bell MT" panose="02020503060305020303" pitchFamily="18" charset="0"/>
                <a:cs typeface="Adobe Arabic" panose="02040503050201020203" pitchFamily="18" charset="-78"/>
              </a:rPr>
              <a:t>High-income countries have seen recent improvements in their agricultural management systems through modern remote sensing technology, such as satellites and aircraft and the information they collect. Out of the vast amount of data collected, advice is provided to farmers and fishers to help inform their decisions.</a:t>
            </a:r>
          </a:p>
          <a:p>
            <a:r>
              <a:rPr lang="en-US" sz="2000" dirty="0">
                <a:solidFill>
                  <a:schemeClr val="accent3">
                    <a:lumMod val="40000"/>
                    <a:lumOff val="60000"/>
                  </a:schemeClr>
                </a:solidFill>
                <a:latin typeface="Bell MT" panose="02020503060305020303" pitchFamily="18" charset="0"/>
                <a:cs typeface="Adobe Arabic" panose="02040503050201020203" pitchFamily="18" charset="-78"/>
              </a:rPr>
              <a:t>This has led to better crop yields, higher quality produce and more sustainable agricultural practices in some cases. Big data also informs high-level decision-makers on how to better manage food supply at national and regional levels.</a:t>
            </a:r>
          </a:p>
          <a:p>
            <a:endParaRPr lang="en-US" sz="2000" dirty="0">
              <a:latin typeface="Bell MT" panose="02020503060305020303" pitchFamily="18" charset="0"/>
              <a:cs typeface="Adobe Arabic" panose="02040503050201020203" pitchFamily="18"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28" y="1126138"/>
            <a:ext cx="2827283" cy="1753604"/>
          </a:xfrm>
          <a:prstGeom prst="rect">
            <a:avLst/>
          </a:prstGeom>
        </p:spPr>
      </p:pic>
      <p:sp>
        <p:nvSpPr>
          <p:cNvPr id="4" name="Rectangle 3"/>
          <p:cNvSpPr/>
          <p:nvPr/>
        </p:nvSpPr>
        <p:spPr>
          <a:xfrm>
            <a:off x="94593" y="262759"/>
            <a:ext cx="12013324" cy="646331"/>
          </a:xfrm>
          <a:prstGeom prst="rect">
            <a:avLst/>
          </a:prstGeom>
        </p:spPr>
        <p:txBody>
          <a:bodyPr wrap="square">
            <a:spAutoFit/>
          </a:bodyPr>
          <a:lstStyle/>
          <a:p>
            <a:pPr algn="ctr"/>
            <a:r>
              <a:rPr lang="en-US" sz="3600" b="1" i="0" dirty="0">
                <a:solidFill>
                  <a:schemeClr val="accent2">
                    <a:lumMod val="40000"/>
                    <a:lumOff val="60000"/>
                  </a:schemeClr>
                </a:solidFill>
                <a:effectLst/>
                <a:latin typeface="Algerian" panose="04020705040A02060702" pitchFamily="82" charset="0"/>
              </a:rPr>
              <a:t>Drones for agriculture advancements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1237" y="1126138"/>
            <a:ext cx="2638837" cy="17536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0951" y="1126138"/>
            <a:ext cx="2632509" cy="1753604"/>
          </a:xfrm>
          <a:prstGeom prst="rect">
            <a:avLst/>
          </a:prstGeom>
        </p:spPr>
      </p:pic>
    </p:spTree>
    <p:extLst>
      <p:ext uri="{BB962C8B-B14F-4D97-AF65-F5344CB8AC3E}">
        <p14:creationId xmlns:p14="http://schemas.microsoft.com/office/powerpoint/2010/main" val="312098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9031"/>
          </a:xfrm>
          <a:prstGeom prst="rect">
            <a:avLst/>
          </a:prstGeom>
        </p:spPr>
      </p:pic>
      <p:sp>
        <p:nvSpPr>
          <p:cNvPr id="6" name="Title 1"/>
          <p:cNvSpPr>
            <a:spLocks noGrp="1"/>
          </p:cNvSpPr>
          <p:nvPr>
            <p:ph type="title"/>
          </p:nvPr>
        </p:nvSpPr>
        <p:spPr>
          <a:xfrm>
            <a:off x="515007" y="210208"/>
            <a:ext cx="10331669" cy="1376854"/>
          </a:xfrm>
        </p:spPr>
        <p:txBody>
          <a:bodyPr>
            <a:noAutofit/>
          </a:bodyPr>
          <a:lstStyle/>
          <a:p>
            <a:r>
              <a:rPr lang="en-US" sz="6000" dirty="0">
                <a:solidFill>
                  <a:srgbClr val="FFFF00"/>
                </a:solidFill>
                <a:latin typeface="Algerian" panose="04020705040A02060702" pitchFamily="82" charset="0"/>
              </a:rPr>
              <a:t>Hydroponics</a:t>
            </a:r>
            <a:r>
              <a:rPr lang="en-US" sz="6000" dirty="0">
                <a:solidFill>
                  <a:srgbClr val="66FF66"/>
                </a:solidFill>
                <a:latin typeface="Algerian" panose="04020705040A02060702" pitchFamily="82" charset="0"/>
              </a:rPr>
              <a:t> Technology</a:t>
            </a:r>
            <a:endParaRPr lang="en-US" sz="6000" b="1" dirty="0">
              <a:solidFill>
                <a:srgbClr val="66FF66"/>
              </a:solidFill>
              <a:latin typeface="Adobe Garamond Pro Bold" panose="02020702060506020403" pitchFamily="18" charset="0"/>
            </a:endParaRPr>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5007" y="1828797"/>
            <a:ext cx="6589991" cy="4393327"/>
          </a:xfrm>
        </p:spPr>
      </p:pic>
      <p:sp>
        <p:nvSpPr>
          <p:cNvPr id="4" name="Rectangle 3"/>
          <p:cNvSpPr/>
          <p:nvPr/>
        </p:nvSpPr>
        <p:spPr>
          <a:xfrm>
            <a:off x="7294179" y="2060027"/>
            <a:ext cx="4666592" cy="3539430"/>
          </a:xfrm>
          <a:prstGeom prst="rect">
            <a:avLst/>
          </a:prstGeom>
        </p:spPr>
        <p:txBody>
          <a:bodyPr wrap="square">
            <a:spAutoFit/>
          </a:bodyPr>
          <a:lstStyle/>
          <a:p>
            <a:r>
              <a:rPr lang="en-US" sz="2800" b="0" i="0" strike="noStrike" dirty="0">
                <a:solidFill>
                  <a:srgbClr val="D5F2F9"/>
                </a:solidFill>
                <a:effectLst/>
                <a:latin typeface="Adobe Caslon Pro Bold" panose="0205070206050A020403" pitchFamily="18" charset="0"/>
              </a:rPr>
              <a:t>Hydroponics</a:t>
            </a:r>
            <a:r>
              <a:rPr lang="en-US" sz="2800" b="0" i="0" dirty="0">
                <a:solidFill>
                  <a:srgbClr val="D5F2F9"/>
                </a:solidFill>
                <a:effectLst/>
                <a:latin typeface="Adobe Caslon Pro Bold" panose="0205070206050A020403" pitchFamily="18" charset="0"/>
              </a:rPr>
              <a:t> is a soilless farming technology that is used to grow vegetables and tomatoes.</a:t>
            </a:r>
          </a:p>
          <a:p>
            <a:r>
              <a:rPr lang="en-US" sz="2800" b="0" i="0" dirty="0">
                <a:solidFill>
                  <a:srgbClr val="D5F2F9"/>
                </a:solidFill>
                <a:effectLst/>
                <a:latin typeface="Adobe Caslon Pro Bold" panose="0205070206050A020403" pitchFamily="18" charset="0"/>
              </a:rPr>
              <a:t>It guarantees an all year round production for farmers and insulates these crops from the effects of climate change.</a:t>
            </a:r>
          </a:p>
        </p:txBody>
      </p:sp>
    </p:spTree>
    <p:extLst>
      <p:ext uri="{BB962C8B-B14F-4D97-AF65-F5344CB8AC3E}">
        <p14:creationId xmlns:p14="http://schemas.microsoft.com/office/powerpoint/2010/main" val="2930564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13"/>
            <a:ext cx="12191999"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69" y="3035781"/>
            <a:ext cx="3324212" cy="221437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4150" y="3389887"/>
            <a:ext cx="5131163" cy="341804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562" y="2904371"/>
            <a:ext cx="3294437" cy="2194537"/>
          </a:xfrm>
          <a:prstGeom prst="rect">
            <a:avLst/>
          </a:prstGeom>
        </p:spPr>
      </p:pic>
      <p:sp>
        <p:nvSpPr>
          <p:cNvPr id="9" name="Rectangle 8"/>
          <p:cNvSpPr/>
          <p:nvPr/>
        </p:nvSpPr>
        <p:spPr>
          <a:xfrm>
            <a:off x="2972253" y="157941"/>
            <a:ext cx="6040279" cy="646331"/>
          </a:xfrm>
          <a:prstGeom prst="rect">
            <a:avLst/>
          </a:prstGeom>
        </p:spPr>
        <p:txBody>
          <a:bodyPr wrap="square">
            <a:spAutoFit/>
          </a:bodyPr>
          <a:lstStyle/>
          <a:p>
            <a:r>
              <a:rPr lang="en-US" sz="3600" dirty="0">
                <a:solidFill>
                  <a:schemeClr val="bg1">
                    <a:lumMod val="95000"/>
                  </a:schemeClr>
                </a:solidFill>
                <a:latin typeface="Imprint MT Shadow" panose="04020605060303030202" pitchFamily="82" charset="0"/>
              </a:rPr>
              <a:t>Hydroponics Saves Water</a:t>
            </a:r>
          </a:p>
        </p:txBody>
      </p:sp>
      <p:sp>
        <p:nvSpPr>
          <p:cNvPr id="10" name="Rectangle 9"/>
          <p:cNvSpPr/>
          <p:nvPr/>
        </p:nvSpPr>
        <p:spPr>
          <a:xfrm>
            <a:off x="147464" y="953900"/>
            <a:ext cx="11629506" cy="1384995"/>
          </a:xfrm>
          <a:prstGeom prst="rect">
            <a:avLst/>
          </a:prstGeom>
        </p:spPr>
        <p:txBody>
          <a:bodyPr wrap="square">
            <a:spAutoFit/>
          </a:bodyPr>
          <a:lstStyle/>
          <a:p>
            <a:r>
              <a:rPr lang="en-US" sz="2800" dirty="0">
                <a:solidFill>
                  <a:schemeClr val="accent1"/>
                </a:solidFill>
                <a:latin typeface="Adobe Caslon Pro" panose="0205050205050A020403" pitchFamily="18" charset="0"/>
              </a:rPr>
              <a:t>Hydroponic plants can grow with just 5-10% of the water that’s need with soil. This is of enormous benefit in areas with scarce water resources and is a major environmental benefit of hydroponic cultivation.</a:t>
            </a:r>
            <a:endParaRPr lang="en-IN" sz="2800" dirty="0">
              <a:solidFill>
                <a:schemeClr val="accent1"/>
              </a:solidFill>
              <a:latin typeface="Adobe Caslon Pro" panose="0205050205050A020403" pitchFamily="18" charset="0"/>
            </a:endParaRPr>
          </a:p>
        </p:txBody>
      </p:sp>
    </p:spTree>
    <p:extLst>
      <p:ext uri="{BB962C8B-B14F-4D97-AF65-F5344CB8AC3E}">
        <p14:creationId xmlns:p14="http://schemas.microsoft.com/office/powerpoint/2010/main" val="2416946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1020"/>
            <a:ext cx="12229372" cy="6879020"/>
          </a:xfrm>
          <a:prstGeom prst="rect">
            <a:avLst/>
          </a:prstGeom>
        </p:spPr>
      </p:pic>
      <p:sp>
        <p:nvSpPr>
          <p:cNvPr id="6" name="Title 1"/>
          <p:cNvSpPr>
            <a:spLocks noGrp="1"/>
          </p:cNvSpPr>
          <p:nvPr>
            <p:ph type="title"/>
          </p:nvPr>
        </p:nvSpPr>
        <p:spPr>
          <a:xfrm>
            <a:off x="0" y="94593"/>
            <a:ext cx="11561379" cy="956441"/>
          </a:xfrm>
        </p:spPr>
        <p:txBody>
          <a:bodyPr>
            <a:noAutofit/>
          </a:bodyPr>
          <a:lstStyle/>
          <a:p>
            <a:r>
              <a:rPr lang="en-US" sz="8000" b="1" dirty="0">
                <a:solidFill>
                  <a:srgbClr val="FF0000"/>
                </a:solidFill>
                <a:latin typeface="Adobe Garamond Pro Bold" panose="02020702060506020403" pitchFamily="18" charset="0"/>
              </a:rPr>
              <a:t>Security</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62952" y="1779966"/>
            <a:ext cx="5129048" cy="3416634"/>
          </a:xfrm>
        </p:spPr>
      </p:pic>
      <p:sp>
        <p:nvSpPr>
          <p:cNvPr id="4" name="Rectangle 3"/>
          <p:cNvSpPr/>
          <p:nvPr/>
        </p:nvSpPr>
        <p:spPr>
          <a:xfrm>
            <a:off x="220718" y="1345067"/>
            <a:ext cx="6842234" cy="3970318"/>
          </a:xfrm>
          <a:prstGeom prst="rect">
            <a:avLst/>
          </a:prstGeom>
        </p:spPr>
        <p:txBody>
          <a:bodyPr wrap="square">
            <a:spAutoFit/>
          </a:bodyPr>
          <a:lstStyle/>
          <a:p>
            <a:r>
              <a:rPr lang="en-US" sz="3600" dirty="0">
                <a:solidFill>
                  <a:srgbClr val="FF6969"/>
                </a:solidFill>
                <a:latin typeface="Californian FB" panose="0207040306080B030204" pitchFamily="18" charset="0"/>
                <a:ea typeface="Adobe Fangsong Std R" panose="02020400000000000000" pitchFamily="18" charset="-128"/>
              </a:rPr>
              <a:t>Farms, worksites and livestock can unfortunately be a target for theft. However, remote security cameras are gaining popularity and are relatively inexpensive . Cameras are easy to set up and install and usually only require batteries</a:t>
            </a:r>
          </a:p>
        </p:txBody>
      </p:sp>
    </p:spTree>
    <p:extLst>
      <p:ext uri="{BB962C8B-B14F-4D97-AF65-F5344CB8AC3E}">
        <p14:creationId xmlns:p14="http://schemas.microsoft.com/office/powerpoint/2010/main" val="266312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31"/>
            <a:ext cx="12192000" cy="6859031"/>
          </a:xfrm>
          <a:prstGeom prst="rect">
            <a:avLst/>
          </a:prstGeom>
        </p:spPr>
      </p:pic>
      <p:sp>
        <p:nvSpPr>
          <p:cNvPr id="6" name="Title 1"/>
          <p:cNvSpPr>
            <a:spLocks noGrp="1"/>
          </p:cNvSpPr>
          <p:nvPr>
            <p:ph type="title"/>
          </p:nvPr>
        </p:nvSpPr>
        <p:spPr>
          <a:xfrm>
            <a:off x="0" y="84083"/>
            <a:ext cx="11561379" cy="966951"/>
          </a:xfrm>
        </p:spPr>
        <p:txBody>
          <a:bodyPr>
            <a:normAutofit fontScale="90000"/>
          </a:bodyPr>
          <a:lstStyle/>
          <a:p>
            <a:r>
              <a:rPr lang="en-US" b="1" dirty="0">
                <a:solidFill>
                  <a:schemeClr val="accent2"/>
                </a:solidFill>
                <a:latin typeface="Algerian" panose="04020705040A02060702" pitchFamily="82" charset="0"/>
              </a:rPr>
              <a:t>Soil moisture sensors (irrigation) plant and soil health</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635" y="1187603"/>
            <a:ext cx="3849904" cy="2564553"/>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247" y="3317888"/>
            <a:ext cx="5962650" cy="3352800"/>
          </a:xfrm>
          <a:prstGeom prst="rect">
            <a:avLst/>
          </a:prstGeom>
        </p:spPr>
      </p:pic>
      <p:sp>
        <p:nvSpPr>
          <p:cNvPr id="11" name="Rectangle 10"/>
          <p:cNvSpPr/>
          <p:nvPr/>
        </p:nvSpPr>
        <p:spPr>
          <a:xfrm>
            <a:off x="4123174" y="1135117"/>
            <a:ext cx="6040329" cy="2062103"/>
          </a:xfrm>
          <a:prstGeom prst="rect">
            <a:avLst/>
          </a:prstGeom>
        </p:spPr>
        <p:txBody>
          <a:bodyPr wrap="square">
            <a:spAutoFit/>
          </a:bodyPr>
          <a:lstStyle/>
          <a:p>
            <a:r>
              <a:rPr lang="en-US" sz="3200" dirty="0">
                <a:solidFill>
                  <a:schemeClr val="accent2">
                    <a:lumMod val="40000"/>
                    <a:lumOff val="60000"/>
                  </a:schemeClr>
                </a:solidFill>
                <a:latin typeface="Brush Script Std" panose="03060802040607070404" pitchFamily="66" charset="0"/>
              </a:rPr>
              <a:t>Soil moisture sensors can be used to monitor the moisture level of soils, which is particularly useful for irrigators.</a:t>
            </a:r>
          </a:p>
        </p:txBody>
      </p:sp>
      <p:sp>
        <p:nvSpPr>
          <p:cNvPr id="12" name="Rectangle 11"/>
          <p:cNvSpPr/>
          <p:nvPr/>
        </p:nvSpPr>
        <p:spPr>
          <a:xfrm>
            <a:off x="199697" y="4086347"/>
            <a:ext cx="5444357" cy="1815882"/>
          </a:xfrm>
          <a:prstGeom prst="rect">
            <a:avLst/>
          </a:prstGeom>
        </p:spPr>
        <p:txBody>
          <a:bodyPr wrap="square">
            <a:spAutoFit/>
          </a:bodyPr>
          <a:lstStyle/>
          <a:p>
            <a:r>
              <a:rPr lang="en-US" sz="2800" dirty="0">
                <a:solidFill>
                  <a:schemeClr val="accent1"/>
                </a:solidFill>
                <a:latin typeface="Brush Script Std" panose="03060802040607070404" pitchFamily="66" charset="0"/>
              </a:rPr>
              <a:t>Knowing how much moisture is in the soil allows the farmer to use their water more effectively and sustainably</a:t>
            </a:r>
          </a:p>
        </p:txBody>
      </p:sp>
    </p:spTree>
    <p:extLst>
      <p:ext uri="{BB962C8B-B14F-4D97-AF65-F5344CB8AC3E}">
        <p14:creationId xmlns:p14="http://schemas.microsoft.com/office/powerpoint/2010/main" val="324279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2192000" cy="6859031"/>
          </a:xfrm>
          <a:prstGeom prst="rect">
            <a:avLst/>
          </a:prstGeom>
        </p:spPr>
      </p:pic>
      <p:sp>
        <p:nvSpPr>
          <p:cNvPr id="7" name="Rectangle 6"/>
          <p:cNvSpPr/>
          <p:nvPr/>
        </p:nvSpPr>
        <p:spPr>
          <a:xfrm>
            <a:off x="189185" y="3184463"/>
            <a:ext cx="11876691" cy="3170099"/>
          </a:xfrm>
          <a:prstGeom prst="rect">
            <a:avLst/>
          </a:prstGeom>
        </p:spPr>
        <p:txBody>
          <a:bodyPr wrap="square">
            <a:spAutoFit/>
          </a:bodyPr>
          <a:lstStyle/>
          <a:p>
            <a:r>
              <a:rPr lang="en-US" sz="4000" dirty="0">
                <a:solidFill>
                  <a:schemeClr val="accent6">
                    <a:lumMod val="20000"/>
                    <a:lumOff val="80000"/>
                  </a:schemeClr>
                </a:solidFill>
                <a:latin typeface="Adobe Caslon Pro Bold" panose="0205070206050A020403" pitchFamily="18" charset="0"/>
              </a:rPr>
              <a:t>Agriculture has been wrongly perceived in the past as a "dirty job" for the old people in rural communities but with the renaissance Technology brought to Agriculture, young people now see it as a potential sector to explore.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639" y="499769"/>
            <a:ext cx="3904029" cy="2189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969" y="490993"/>
            <a:ext cx="3286125" cy="2189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185" y="495696"/>
            <a:ext cx="3300153" cy="2193073"/>
          </a:xfrm>
          <a:prstGeom prst="rect">
            <a:avLst/>
          </a:prstGeom>
        </p:spPr>
      </p:pic>
    </p:spTree>
    <p:extLst>
      <p:ext uri="{BB962C8B-B14F-4D97-AF65-F5344CB8AC3E}">
        <p14:creationId xmlns:p14="http://schemas.microsoft.com/office/powerpoint/2010/main" val="30331342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511</TotalTime>
  <Words>701</Words>
  <Application>Microsoft Office PowerPoint</Application>
  <PresentationFormat>Widescreen</PresentationFormat>
  <Paragraphs>43</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AGRICULTURE TECHNOLOGY OR AGROTECHNOLOGY</vt:lpstr>
      <vt:lpstr>PowerPoint Presentation</vt:lpstr>
      <vt:lpstr>PowerPoint Presentation</vt:lpstr>
      <vt:lpstr>Hydroponics Technology</vt:lpstr>
      <vt:lpstr>PowerPoint Presentation</vt:lpstr>
      <vt:lpstr>Security</vt:lpstr>
      <vt:lpstr>Soil moisture sensors (irrigation) plant and soil health</vt:lpstr>
      <vt:lpstr>PowerPoint Presentation</vt:lpstr>
      <vt:lpstr>PowerPoint Presentation</vt:lpstr>
      <vt:lpstr>PowerPoint Presentation</vt:lpstr>
      <vt:lpstr>IMPORTANCE OF AGRICULTURAL TECHNOLOGY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Kalasiri</dc:creator>
  <cp:lastModifiedBy>Unknown User</cp:lastModifiedBy>
  <cp:revision>56</cp:revision>
  <dcterms:created xsi:type="dcterms:W3CDTF">2020-10-25T14:35:14Z</dcterms:created>
  <dcterms:modified xsi:type="dcterms:W3CDTF">2020-11-23T05:30:19Z</dcterms:modified>
</cp:coreProperties>
</file>